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79" r:id="rId6"/>
    <p:sldMasterId id="2147483691" r:id="rId7"/>
    <p:sldMasterId id="2147483699" r:id="rId8"/>
    <p:sldMasterId id="2147483711" r:id="rId9"/>
    <p:sldMasterId id="2147483721" r:id="rId10"/>
    <p:sldMasterId id="2147483733" r:id="rId11"/>
    <p:sldMasterId id="2147483744" r:id="rId12"/>
    <p:sldMasterId id="2147483732" r:id="rId13"/>
  </p:sldMasterIdLst>
  <p:notesMasterIdLst>
    <p:notesMasterId r:id="rId48"/>
  </p:notesMasterIdLst>
  <p:sldIdLst>
    <p:sldId id="824" r:id="rId14"/>
    <p:sldId id="825" r:id="rId15"/>
    <p:sldId id="826" r:id="rId16"/>
    <p:sldId id="827" r:id="rId17"/>
    <p:sldId id="828" r:id="rId18"/>
    <p:sldId id="829" r:id="rId19"/>
    <p:sldId id="830" r:id="rId20"/>
    <p:sldId id="831" r:id="rId21"/>
    <p:sldId id="832" r:id="rId22"/>
    <p:sldId id="833" r:id="rId23"/>
    <p:sldId id="834" r:id="rId24"/>
    <p:sldId id="835" r:id="rId25"/>
    <p:sldId id="836" r:id="rId26"/>
    <p:sldId id="837" r:id="rId27"/>
    <p:sldId id="838" r:id="rId28"/>
    <p:sldId id="839" r:id="rId29"/>
    <p:sldId id="840" r:id="rId30"/>
    <p:sldId id="841" r:id="rId31"/>
    <p:sldId id="268" r:id="rId32"/>
    <p:sldId id="314" r:id="rId33"/>
    <p:sldId id="257" r:id="rId34"/>
    <p:sldId id="256" r:id="rId35"/>
    <p:sldId id="486" r:id="rId36"/>
    <p:sldId id="487" r:id="rId37"/>
    <p:sldId id="491" r:id="rId38"/>
    <p:sldId id="488" r:id="rId39"/>
    <p:sldId id="490" r:id="rId40"/>
    <p:sldId id="489" r:id="rId41"/>
    <p:sldId id="492" r:id="rId42"/>
    <p:sldId id="297" r:id="rId43"/>
    <p:sldId id="298" r:id="rId44"/>
    <p:sldId id="295" r:id="rId45"/>
    <p:sldId id="258" r:id="rId46"/>
    <p:sldId id="82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68902"/>
  </p:normalViewPr>
  <p:slideViewPr>
    <p:cSldViewPr snapToGrid="0" snapToObjects="1">
      <p:cViewPr varScale="1">
        <p:scale>
          <a:sx n="72" d="100"/>
          <a:sy n="72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5E04F-37CA-5242-A170-4E8C646CADD5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41CB4-1BD0-784F-852B-A24901EBB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8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45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42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18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9ABD4-8772-194A-A0B4-BCCEEE7153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1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25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75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1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4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97371-38A5-4945-811B-5691B4BB5DF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22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Calibri" charset="0"/>
                <a:ea typeface="MS PGothic" charset="0"/>
              </a:rPr>
              <a:t>Mapchart.net</a:t>
            </a:r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7D656-F16F-CA45-882F-60F99F1809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7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5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36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90853B6C-85A2-BA4E-B695-D01F9529DD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0FAD0D1-317C-8C4C-8509-08DD4B04C2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FD9796FD-4937-004A-8534-5A6516B88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44B0C-B997-104E-A885-49543188E9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6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4009661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A1427-C1F4-4E67-AF1E-AF11FD1350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9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1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2BF3-F309-4772-846C-3E6A6F9FE0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A1427-C1F4-4E67-AF1E-AF11FD1350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39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A1427-C1F4-4E67-AF1E-AF11FD1350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04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7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815FE-FA4D-4CBD-82A8-248E0C4A7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2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6B9C-840D-4807-A9AA-DFAC6E48E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1744C-B285-4CE4-B2BC-50FAD52DD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9D5DD-33DC-4D40-96DD-A87D58D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A0E21-577E-4857-B998-5C931AD9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120D4-640A-4130-AD9D-73D52FAD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9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8CB3-B61C-41D0-B04A-7E10BD12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37FDC-0E63-4348-8302-71072D6E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ADE43-019E-4BB5-BC24-AAC5E2CA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2040D-40C1-488A-8493-AA767641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821AF-6EBE-4684-9FE9-14519D37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0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52BD8-47C2-41B4-BFC4-BE27E7B69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CD7CA-BB59-4234-9F42-0CD6DD5C5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ED578-6CBC-4F5C-B655-952CC3A7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F4201-9C5D-4C62-B062-04528A59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77632-6FB3-401A-94A8-673C4DC1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18" y="1436952"/>
            <a:ext cx="5834253" cy="13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40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803811"/>
            <a:ext cx="5447246" cy="7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8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885256" y="6356350"/>
            <a:ext cx="6421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3865"/>
                </a:solidFill>
              </a:rPr>
              <a:t>Leading for educational excellence and equity, every day for every one.</a:t>
            </a:r>
            <a:r>
              <a:rPr lang="en-US" dirty="0"/>
              <a:t>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rgbClr val="003865"/>
                </a:solidFill>
              </a:rPr>
              <a:t>education.mn.gov</a:t>
            </a:r>
          </a:p>
        </p:txBody>
      </p:sp>
    </p:spTree>
    <p:extLst>
      <p:ext uri="{BB962C8B-B14F-4D97-AF65-F5344CB8AC3E}">
        <p14:creationId xmlns:p14="http://schemas.microsoft.com/office/powerpoint/2010/main" val="414620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885256" y="6356350"/>
            <a:ext cx="6421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3865"/>
                </a:solidFill>
              </a:rPr>
              <a:t>Leading for educational excellence and equity, every day for every one.</a:t>
            </a:r>
            <a:r>
              <a:rPr lang="en-US" dirty="0"/>
              <a:t>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rgbClr val="003865"/>
                </a:solidFill>
              </a:rPr>
              <a:t>education.mn.gov</a:t>
            </a:r>
          </a:p>
        </p:txBody>
      </p:sp>
    </p:spTree>
    <p:extLst>
      <p:ext uri="{BB962C8B-B14F-4D97-AF65-F5344CB8AC3E}">
        <p14:creationId xmlns:p14="http://schemas.microsoft.com/office/powerpoint/2010/main" val="200057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0" indent="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885256" y="6356350"/>
            <a:ext cx="6421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3865"/>
                </a:solidFill>
              </a:rPr>
              <a:t>Leading for educational excellence and equity, every day for every one.</a:t>
            </a:r>
            <a:r>
              <a:rPr lang="en-US" dirty="0"/>
              <a:t>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rgbClr val="003865"/>
                </a:solidFill>
              </a:rPr>
              <a:t>education.mn.gov</a:t>
            </a:r>
          </a:p>
        </p:txBody>
      </p:sp>
    </p:spTree>
    <p:extLst>
      <p:ext uri="{BB962C8B-B14F-4D97-AF65-F5344CB8AC3E}">
        <p14:creationId xmlns:p14="http://schemas.microsoft.com/office/powerpoint/2010/main" val="111826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85256" y="6356350"/>
            <a:ext cx="64214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Leading for educational excellence and equity, every day for every one. 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 education.mn.gov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76" y="594061"/>
            <a:ext cx="3486624" cy="4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64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DC9BB-7A63-354D-8723-04258692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62A8-9657-1F42-A578-76471696A06A}" type="datetimeFigureOut">
              <a:rPr lang="en-US"/>
              <a:pPr>
                <a:defRPr/>
              </a:pPr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7027-FAC9-3D4F-8202-B1D946E8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86178-6C18-4E47-A63F-E2A11B59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E20B-2A10-934A-B21A-D726AFB5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47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4BF3F-B1A2-0C41-AE1E-3E40DC66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1A38-4C6C-FF46-85DA-BD33D319D2D4}" type="datetimeFigureOut">
              <a:rPr lang="en-US"/>
              <a:pPr>
                <a:defRPr/>
              </a:pPr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03D39-EBF8-9B44-A698-89C6318A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DE99-CE51-4946-8E1C-9DC32990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0AA9-04EB-FD44-9C19-299F1A8B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9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CB0C-E2FD-41C7-B778-C3C70751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A496-02FA-4B72-8D4B-D01C9050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AC55E-083E-419D-9C06-281591BA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66F6E-E917-4E80-B64A-53729BC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FD6CA-1E28-45CA-8662-24C8E3B7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A45E5-6228-A24C-8B3C-807C3D8E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9EE2-9D69-914E-954C-8FEF5E5FC5FD}" type="datetimeFigureOut">
              <a:rPr lang="en-US"/>
              <a:pPr>
                <a:defRPr/>
              </a:pPr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51CB1-AF26-8942-833F-F0295D81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2B0EF-D18B-1545-9FE5-667A87CF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A3BB-2BA8-D74C-A77F-7044F3BA4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4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9A8EFF-7DF6-8D48-B9BA-3725A804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812AF-8991-2441-9CDB-FA7CBC33B509}" type="datetimeFigureOut">
              <a:rPr lang="en-US"/>
              <a:pPr>
                <a:defRPr/>
              </a:pPr>
              <a:t>9/17/2020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3753A0-9CEB-2B4A-8CF1-D7F97728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7C55B6-459E-CD41-B1E3-28F7F6CB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00E6-078E-FC45-B05C-1AD568516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28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0CE96F-6695-7343-A7A2-1330056B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4B11-CEAD-B84F-B9ED-498E6447581A}" type="datetimeFigureOut">
              <a:rPr lang="en-US"/>
              <a:pPr>
                <a:defRPr/>
              </a:pPr>
              <a:t>9/17/2020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8D8243-C961-EF4E-94C5-74E7F092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69234FC-A025-984E-8EBC-BC650A1F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E39F-E6CE-C340-9DE2-5F89C734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70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265D12-D85F-FB49-865D-82696E16A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879B-FDA7-F340-890E-2E0DD8B399DF}" type="datetimeFigureOut">
              <a:rPr lang="en-US"/>
              <a:pPr>
                <a:defRPr/>
              </a:pPr>
              <a:t>9/17/2020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F9DCEF-967E-1F41-B8F8-F02C85A8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87E97D-6AFC-854D-8019-4D1CB616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1F066-0ADA-024C-8DB1-5AD545E74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4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631C17-7204-8640-9D4E-679E9ECF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4F64-CC8A-3740-AE77-9AB69555E9CD}" type="datetimeFigureOut">
              <a:rPr lang="en-US"/>
              <a:pPr>
                <a:defRPr/>
              </a:pPr>
              <a:t>9/17/2020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1EDF7E-2754-684A-921A-481AC6E1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674AEF-D030-6942-9E9B-3AC9A05E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3621-EB19-C647-8176-887964AF5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82EC74-5009-5F43-B1FC-A1B23FBE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B2F5-ACB3-2F4E-9893-7B009E413451}" type="datetimeFigureOut">
              <a:rPr lang="en-US"/>
              <a:pPr>
                <a:defRPr/>
              </a:pPr>
              <a:t>9/17/2020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FED945-5027-E944-8B57-5426E048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BEA1A-05CB-BA4C-AFBC-5FEE209A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A155-5055-4D47-9E01-E6AD83B03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2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21B49E-1B3C-AD42-A7D6-23B9C6D6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9A8C-1E69-224F-A73B-D5B10F7EC737}" type="datetimeFigureOut">
              <a:rPr lang="en-US"/>
              <a:pPr>
                <a:defRPr/>
              </a:pPr>
              <a:t>9/17/2020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CB1816-5AD3-4F41-90C2-8FA8BE57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55F1B7-05B2-B64C-97D4-3717FF6E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9162-13CC-5E46-94BE-CADA8AB09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31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C4D4-7131-DA46-BD43-574959FB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9737-B28D-864B-94FF-BDD031CB945E}" type="datetimeFigureOut">
              <a:rPr lang="en-US"/>
              <a:pPr>
                <a:defRPr/>
              </a:pPr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B1313-4935-254F-9947-6914EF14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4FD7C-45FB-D944-9080-10484DB0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841D-6CA7-4C4E-AFED-5E611EE04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24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86F94-EE7E-964C-B71D-7BE37F72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22AE-A33C-9F44-9FB4-FC568CF4F8E8}" type="datetimeFigureOut">
              <a:rPr lang="en-US"/>
              <a:pPr>
                <a:defRPr/>
              </a:pPr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3E3AC-FD09-254C-9051-E9B58449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7FA14-56CB-8F49-93D1-EEB06375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2586-15CB-4E45-BE6A-91A1EEDB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54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4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730F-AB54-457E-AD66-0547E1E9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499C8-A266-42D5-A947-32FDFA06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A892-5E9A-4092-AF7E-9085399F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853DF-A649-4548-9442-BCE39BC7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CBA37-BC1F-4EF0-8C31-F233C6A5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98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 rot="-5400000">
            <a:off x="5304296" y="3058777"/>
            <a:ext cx="4681637" cy="78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538228" y="1143000"/>
            <a:ext cx="6096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8117924" y="3274309"/>
            <a:ext cx="34544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Georgia"/>
              <a:buNone/>
              <a:defRPr sz="1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92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Georgia"/>
              <a:buNone/>
              <a:defRPr sz="21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1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09600" y="224942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92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6197600" y="2249425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492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2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137995" y="2010727"/>
            <a:ext cx="451104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Georgia"/>
              <a:buNone/>
              <a:defRPr sz="9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203200" y="776287"/>
            <a:ext cx="6803136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064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55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50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3933444" y="-1074420"/>
            <a:ext cx="432511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1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7569200" y="2616200"/>
            <a:ext cx="5486400" cy="2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032000" y="-279400"/>
            <a:ext cx="5486400" cy="8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22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5FEB-F5B4-D24C-BA2B-9E382C241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95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1A1-013C-D64D-AD95-E6BBC8B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5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0B6D-ACF1-B640-B5A8-D91B1539F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41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3CF6-4585-514F-A020-0D0E061B5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7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2731D-002F-44A4-97C5-947B44A7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9156C-999D-47D7-9A7E-CBD70B364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B904E-2561-42BE-A088-19E65FD99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2F13F-9296-4AFE-BE08-D6018A9C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A5DF4-F285-434C-B080-93DCFD51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90ACD-3CE0-43C3-BAB3-8BEEA67F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30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54D0-0715-E14E-B020-6A39E47DE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12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0FD2-9872-9641-87D3-550311FE7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8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91013-C303-B94B-8B15-82D9CA585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75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6EF74-F654-7F46-A508-FCAA7CB76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67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6E12A-5E44-4445-8315-BC53B5241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45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ADCB-5168-0443-9F0B-6D01CD836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34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1B6B-9302-DF41-B89D-6A01750BB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2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7858-BD20-0549-9307-BF69EE85F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EF2B4-37A0-DD43-ADBA-E311E2AFC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 b="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2F15A1-21AB-474B-8A27-57E572FB4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330" y="270716"/>
            <a:ext cx="3283572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29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B6AA-3077-734E-BB43-DF7C8463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77DB-258E-8543-8B80-77A3EFEE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7CB0-D7B7-EB4D-9CB5-AEFD58A2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10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C2E6-7202-FC4D-91DA-E0E88361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F16D2-4D5A-AA42-936D-4AD6722B6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BAF27-77B2-6C4D-B2E5-3EBACB38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676A-7FD4-4CA7-B3FB-2ABE7D8E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039C-88E6-4785-B82D-AE1480C1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3989D-11D0-4ED8-8AD4-2B578E585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9AE235-26C3-4585-9140-27B7BDA1D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5852F-5A68-48F7-912C-32CB45D17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DCFFE-DB07-4F0F-93F1-CFA0CCC9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BE693-D256-48C8-A1C9-85C73970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9B01E-0174-48E4-9703-524614F3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6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19BD-5DDC-C748-8AE8-9AA2847E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08F2C-EEF0-0D43-AE4B-900E8419B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4ABF3-7600-5245-9940-6789F9248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F15BB-A436-E143-BE55-BBA82C84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7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72DC-8804-4845-863A-368C2336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BACC-4687-6544-8FE2-0ECE92FD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9DF54-6D3D-CF4C-9D0D-274EE8F5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53FD4-B52E-374D-BFF8-E242E43A9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9779A-30C9-DF43-8928-AC40C6C0D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61607-9E4F-8E43-A2F2-E504DE7C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60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CC39-C898-194A-A441-67D95295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B87B9-DF7A-DF43-99A8-129C3A7E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479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44BD8-24C9-6145-9402-8796CB8B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58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14CC-67FF-6E4E-B79C-15841535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19CB0-842A-1A4B-B7FB-6BDE0200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297CB-DAE1-BB4F-B495-29D2C686F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43404-EA95-1F4C-BBF6-D72F5F83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0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1155-7435-5C45-A970-066CC533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13A57-E354-9245-BDA1-632D8C716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C2D84-7206-E14C-B70A-259D0B34A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F9135-ADC2-CB49-A5A0-3AC0B9A4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2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BA7D-0CE1-2B48-89E5-1D43A4E7D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48C8A-3559-B148-8C99-6E173C434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5FFC6-0BD5-2043-8E3D-D31EE62C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8D34-D6A3-6841-8105-C3134D246A2C}" type="datetime1">
              <a:rPr lang="en-US" smtClean="0">
                <a:latin typeface="Calibri"/>
              </a:rPr>
              <a:t>9/17/2020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33791-4DC5-B044-A4D1-39F64DFB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9CEF1-CEE0-9D4B-B80D-83B30687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F56EA-45CB-9D44-BFBC-8C21EC642E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506" y="6478251"/>
            <a:ext cx="5779025" cy="3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53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E640-3734-F34E-B31E-4D9EC293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8F6C5-DAA9-4841-B257-F93E2EA4C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3471C-F457-934C-A729-B09E2690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8FA-67FC-D445-9C8D-426470C83D03}" type="datetime1">
              <a:rPr lang="en-US" smtClean="0">
                <a:latin typeface="Calibri"/>
              </a:rPr>
              <a:t>9/17/2020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A94BF-74B7-864E-823E-974A2784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0BCF5-EBD4-0049-A2C0-FD396984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484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0F7D-E961-F548-AB11-ACC10F89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60876-4C1A-DA4D-800A-387C51B81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745F5-34A1-7B4F-A71F-897A01AB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CC48-0DB1-0245-91F4-8DC49D74AE36}" type="datetime1">
              <a:rPr lang="en-US" smtClean="0">
                <a:latin typeface="Calibri"/>
              </a:rPr>
              <a:t>9/17/2020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04C9D-193A-9E4A-973C-BBC41236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B1B5F-6027-9F42-AC31-0E11C602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4667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7FBF-9110-BB4B-99BB-C90AA0F4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8C0C5-562E-B24B-80E9-BA185C4CF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235A0-720B-EF43-9A1B-ECF5F1B36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888B4-4203-CF41-BE5A-72F33EB2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9F470-196C-E942-B7B4-BC1805332993}" type="datetime1">
              <a:rPr lang="en-US" smtClean="0">
                <a:latin typeface="Calibri"/>
              </a:rPr>
              <a:t>9/17/2020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8EB77-21E0-DF4C-B695-C6C85EC6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74FCF-5492-AE42-997C-43D49186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8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A6D0-1759-4EFA-8FCF-F08D4B2A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C955F-B8AA-4EE9-A764-213BDD47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12A7D-4622-406C-9728-A74E1C62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89F51-4FC4-40A9-9497-2413AACC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924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CC31-1F80-3B42-A3AB-8EEBA690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60FC4-D3B0-D34A-9E35-B20F56E29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92E34-11A1-144B-ACA6-3E9BC6F0D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D65AD-87A9-5E47-AD3D-FBBBA42C4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0CDACB-9003-B94B-8B76-AFF0B0828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2FF7D2-2D4A-EF43-A31C-CFF9CA7A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41A4-AD4B-8548-949D-FDBD8B352419}" type="datetime1">
              <a:rPr lang="en-US" smtClean="0">
                <a:latin typeface="Calibri"/>
              </a:rPr>
              <a:t>9/17/2020</a:t>
            </a:fld>
            <a:endParaRPr lang="en-US" dirty="0"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17C80-EED3-FE43-9193-20A354A6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AC63D-1F27-0349-991D-89184852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50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588A-811E-7F43-84DE-EF2B7BC6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28212-8A9B-DD46-BF18-53FA9C7F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0F0-CEB4-314E-B299-1950EF2DCCAB}" type="datetime1">
              <a:rPr lang="en-US" smtClean="0">
                <a:latin typeface="Calibri"/>
              </a:rPr>
              <a:t>9/17/2020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73172-414F-2A4C-8D3C-E3CB584F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0472C-DAB7-334B-8AF6-96DE9395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085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1843F-1F49-104F-A5BF-D8AF1A32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275A-B5B7-9D4E-995C-9B18B1098D50}" type="datetime1">
              <a:rPr lang="en-US" smtClean="0">
                <a:latin typeface="Calibri"/>
              </a:rPr>
              <a:t>9/17/2020</a:t>
            </a:fld>
            <a:endParaRPr lang="en-US" dirty="0"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E537E-CAF3-AF49-A94B-2ABC406D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0D32A-826D-6F47-84E7-A20E7113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BEC5A-5DEE-7C45-ACEB-8508F8F0E6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506" y="6478251"/>
            <a:ext cx="5779025" cy="3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26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52A6-5F9C-7746-B927-D89F691C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C352-CF1C-FE42-8F6A-AF0EC4C7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95011-CD12-CD4A-AA87-606DE32BE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E4765-999E-724A-A955-47FF6DF7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43583-D883-1249-972E-576482154C19}" type="datetime1">
              <a:rPr lang="en-US" smtClean="0">
                <a:latin typeface="Calibri"/>
              </a:rPr>
              <a:t>9/17/2020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98F50-E29E-6347-9B2A-3EA12152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7052"/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82798-EFDE-8943-8F10-138E3B25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7052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63705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1012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4C6C-1220-0B46-8A7C-1C95C15F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A545E-D81E-6D42-8385-3CBAD70BF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6869A-9ED1-CF47-A020-BFBE4C38B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7F8D-0AA5-3B42-9756-506B42F1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A2FE-3724-EF44-834E-5569E68EC8F9}" type="datetime1">
              <a:rPr lang="en-US" smtClean="0">
                <a:latin typeface="Calibri"/>
              </a:rPr>
              <a:t>9/17/2020</a:t>
            </a:fld>
            <a:endParaRPr lang="en-US" dirty="0"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D0C5D-9585-7B41-B42F-4EF7C15A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AAC65-511D-3644-B395-DAD2FB6E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391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A37E-983D-734B-B458-C0C230A5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12429-C20F-0240-B88C-BD15646B5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80734-1B44-0448-8F30-68748F2A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A390-D0ED-C449-A603-A4C81896D4C8}" type="datetime1">
              <a:rPr lang="en-US" smtClean="0">
                <a:latin typeface="Calibri"/>
              </a:rPr>
              <a:t>9/17/2020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109A-2E10-0744-844F-480DD2F7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677FE-868E-4A43-958C-46C292E61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143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61563F-8779-024A-82BC-E74604EB6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49EEC-E720-ED4C-B236-4B31C4AB5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C2B83-4182-8044-8D11-2B67A140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BCEC-6539-3D43-98A3-1005D08910B7}" type="datetime1">
              <a:rPr lang="en-US" smtClean="0">
                <a:latin typeface="Calibri"/>
              </a:rPr>
              <a:t>9/17/2020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50CF-0856-484F-8BD1-7C4CB10E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581A5-A4CF-DA4D-8A90-771C6FE9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5560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730F-AB54-457E-AD66-0547E1E9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499C8-A266-42D5-A947-32FDFA06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A892-5E9A-4092-AF7E-9085399F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853DF-A649-4548-9442-BCE39BC7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CBA37-BC1F-4EF0-8C31-F233C6A5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0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87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E8858-101C-44F1-B00B-FBEEFD63587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0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9EF62-82CA-4039-B25F-AA41EA85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F99CD-2F97-47F6-8065-F819BC38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2E872-5BED-46FA-8526-69A5F5B4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1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63AE-676D-4309-B0DB-AE729F8A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F7AB-80E2-4186-A31A-069C2C854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96E3A-4F0C-459F-9159-E0AFDC20E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2DEDD-E6C2-4B84-B14B-E0A25706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09AD9-E67F-4316-A381-7E70A318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C08E2-96DA-45BF-A7BE-AAE00368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3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D7EE0-A120-41A6-A63E-3E40418D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F6880C-61E6-4CCD-8F08-5E4EFE85C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E2816-E1AC-461F-A65A-A15132B0C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E9DB1-0D55-42B5-89B2-301C6862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39BBA-53EF-4B8F-B29F-07CC33D6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1F797-C8A6-4392-B8A0-4DBCE37B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3.tiff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FDC3A-A8AA-4F1D-AA21-9A2D61C8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DEC9B-70A8-408F-A12A-FDA4C5182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3F5B1-0E3F-43B8-9001-3E9E24C9D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637A6-8BF7-43C3-BFCD-5BBD8EC42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5BF25-FE10-408B-AFBE-AF0F685C1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8858-101C-44F1-B00B-FBEEFD63587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D08F-7E81-4C3C-9CB4-B6887B78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9/17/2020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A92DCB6-62AD-0B4F-9EAD-01E817CC07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0DB6AD5-D6A0-5C49-BBA4-74EA6E0677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82EB3-DBD4-4116-8C85-CBC134365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C7B525-3E27-4446-B2CC-76A214A30401}" type="datetimeFigureOut">
              <a:rPr lang="en-US"/>
              <a:pPr>
                <a:defRPr/>
              </a:pPr>
              <a:t>9/17/2020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7F3A1-4DF2-44A2-9CAC-C57E85917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11156-CDC8-4AA5-9D6F-4664C5158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D69E9D-38B1-4846-A341-5A5C4C5C0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Shape 8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Shape 9"/>
          <p:cNvSpPr/>
          <p:nvPr/>
        </p:nvSpPr>
        <p:spPr>
          <a:xfrm rot="10800000" flipH="1">
            <a:off x="7213577" y="360247"/>
            <a:ext cx="4978425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Shape 10"/>
          <p:cNvSpPr/>
          <p:nvPr/>
        </p:nvSpPr>
        <p:spPr>
          <a:xfrm rot="10800000" flipH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899648" y="2272"/>
            <a:ext cx="101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786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3A7F39-308F-7347-8ECC-B9D91A5461EE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4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73BDE-2169-E643-A6D8-24433B80D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DABB10-069F-1E4F-A9C4-64619DD669A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499741" y="6131363"/>
            <a:ext cx="3192517" cy="5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1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DBD88-31A0-CA48-A2F8-B2AA69C3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A8F81-BD04-5445-8D84-A91D1A039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F500B-E2CB-A143-ADF0-EDFD7BE9B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B1B89-0DC8-934B-9AE8-008B097339F1}" type="datetime1">
              <a:rPr lang="en-US" smtClean="0">
                <a:latin typeface="Calibri"/>
              </a:rPr>
              <a:t>9/17/2020</a:t>
            </a:fld>
            <a:endParaRPr lang="en-US" dirty="0"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919A-5006-2448-9099-A6EAFB76A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18E5A-6B34-EA4C-8FF9-4DD3127A1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3E83C1-2AC5-8148-9631-733D1F39E66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506" y="6465922"/>
            <a:ext cx="5779025" cy="3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pic>
        <p:nvPicPr>
          <p:cNvPr id="2051" name="CCSSO_Color Bars_DESR2.png" descr="/Volumes/Clients/CCSSO/CCS007_Org Logo/Final/CCS007_OrgLogo_FINAL_121609/PNG/CCSSO_Color Bars_DES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8113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4"/>
          <p:cNvSpPr>
            <a:spLocks noChangeArrowheads="1"/>
          </p:cNvSpPr>
          <p:nvPr userDrawn="1"/>
        </p:nvSpPr>
        <p:spPr bwMode="auto">
          <a:xfrm>
            <a:off x="1320800" y="6488113"/>
            <a:ext cx="108712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133" y="158908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  <a:ea typeface="ＭＳ Ｐゴシック" pitchFamily="18" charset="-128"/>
              </a:defRPr>
            </a:lvl1pPr>
          </a:lstStyle>
          <a:p>
            <a:pPr>
              <a:defRPr/>
            </a:pPr>
            <a:fld id="{F83BF297-DC52-40F8-925C-28267557D53D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/>
            </a:lvl1pPr>
          </a:lstStyle>
          <a:p>
            <a:fld id="{D5953EDC-9BCA-498D-BC75-3D554A8D0F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1133" y="7778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1361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+mj-lt"/>
          <a:ea typeface="ＭＳ Ｐゴシック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ea typeface="ＭＳ Ｐゴシック" pitchFamily="18" charset="-128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FFFFF"/>
          </a:solidFill>
          <a:latin typeface="Arial Black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z"/>
        <a:defRPr sz="18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ea typeface="ＭＳ Ｐゴシック" pitchFamily="18" charset="-128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FDC3A-A8AA-4F1D-AA21-9A2D61C8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DEC9B-70A8-408F-A12A-FDA4C5182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3F5B1-0E3F-43B8-9001-3E9E24C9D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56BA-9CCF-43BC-AB0E-E38B2F4450C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637A6-8BF7-43C3-BFCD-5BBD8EC42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5BF25-FE10-408B-AFBE-AF0F685C1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078F-42E8-445F-8B0E-11D5C63D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5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Relationship Id="rId4" Type="http://schemas.openxmlformats.org/officeDocument/2006/relationships/image" Target="file://localhost/Users/LabMercury/Dropbox%20(IABC)/LabMercury/DREME/PRESENTATION/pp000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.illinoisstate.edu/csep/publications/principal.php" TargetMode="External"/><Relationship Id="rId13" Type="http://schemas.openxmlformats.org/officeDocument/2006/relationships/hyperlink" Target="mailto:elhunt@ilstu.edu" TargetMode="External"/><Relationship Id="rId3" Type="http://schemas.openxmlformats.org/officeDocument/2006/relationships/image" Target="../media/image26.jpeg"/><Relationship Id="rId7" Type="http://schemas.openxmlformats.org/officeDocument/2006/relationships/hyperlink" Target="http://www.wallacefoundation.org/knowledge-center/Pages/Series-Shows-How-Illinois-Successfully-Revamped-Requirements-for-Principal-Preparation.aspx" TargetMode="Externa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newamerica.org/education-policy/reports/preparing-principals-pre-k-illinois/" TargetMode="External"/><Relationship Id="rId11" Type="http://schemas.openxmlformats.org/officeDocument/2006/relationships/image" Target="../media/image27.jpeg"/><Relationship Id="rId5" Type="http://schemas.openxmlformats.org/officeDocument/2006/relationships/hyperlink" Target="https://www.crcpress.com/Reforming-Principal-Preparation-at-the-State-Level-Perspectives-on-Policy/Hunt-Hood-Haller-Kincaid/p/book/9781138299221" TargetMode="External"/><Relationship Id="rId10" Type="http://schemas.openxmlformats.org/officeDocument/2006/relationships/hyperlink" Target="https://education.illinoisstate.edu/csep/b3/" TargetMode="External"/><Relationship Id="rId4" Type="http://schemas.openxmlformats.org/officeDocument/2006/relationships/hyperlink" Target="https://education.illinoisstate.edu/downloads/csep/franknewmanrelease.pdf" TargetMode="External"/><Relationship Id="rId9" Type="http://schemas.openxmlformats.org/officeDocument/2006/relationships/hyperlink" Target="https://pk3teachleadgrow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5" Type="http://schemas.openxmlformats.org/officeDocument/2006/relationships/image" Target="file://localhost/Users/LabMercury/Dropbox%20(IABC)/LabMercury/DREME/PRESENTATION/pp04.jpg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file://localhost/Users/LabMercury/Dropbox%20(IABC)/LabMercury/DREME/PRESENTATION/pp0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2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1256" y="3384206"/>
            <a:ext cx="24003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04857" y="1637604"/>
            <a:ext cx="5143502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4936" y="1500591"/>
            <a:ext cx="6020510" cy="39066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6A21C-389B-48C4-9AC0-B81128C4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717" y="1960764"/>
            <a:ext cx="5331683" cy="3012466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4950" b="1"/>
              <a:t>Coordination Case Study: An Illustrative Example from California</a:t>
            </a:r>
            <a:endParaRPr lang="en-US" sz="49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0A7F4-8109-4518-BF31-77347E741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6384" y="1111624"/>
            <a:ext cx="2250680" cy="4661647"/>
          </a:xfr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Presenters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Deborah Stipek, </a:t>
            </a:r>
            <a:r>
              <a:rPr lang="en-US" sz="2000" dirty="0">
                <a:solidFill>
                  <a:schemeClr val="tx1"/>
                </a:solidFill>
              </a:rPr>
              <a:t>Professor of Education, Stanford University and Faculty Director, DREME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Deanna Mathies</a:t>
            </a:r>
            <a:r>
              <a:rPr lang="en-US" sz="2000" dirty="0">
                <a:solidFill>
                  <a:schemeClr val="tx1"/>
                </a:solidFill>
              </a:rPr>
              <a:t>, Director of Early Learning, Fresno Unified School District (CA)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Moderator: Kristie </a:t>
            </a:r>
            <a:r>
              <a:rPr lang="en-US" sz="2000" b="1" dirty="0" err="1">
                <a:solidFill>
                  <a:schemeClr val="tx1"/>
                </a:solidFill>
              </a:rPr>
              <a:t>Kauerz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Director, National P-3 Center, University of Colorado Denver</a:t>
            </a:r>
            <a:endParaRPr lang="en-US" sz="2000" dirty="0">
              <a:solidFill>
                <a:schemeClr val="tx1"/>
              </a:solidFill>
              <a:cs typeface="Calibri"/>
            </a:endParaRPr>
          </a:p>
          <a:p>
            <a:endParaRPr lang="en-US" sz="1275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80993" y="3381845"/>
            <a:ext cx="24003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6E9C3-9A7C-4DA6-A8CC-CE7F6A31D4FA}"/>
              </a:ext>
            </a:extLst>
          </p:cNvPr>
          <p:cNvSpPr/>
          <p:nvPr/>
        </p:nvSpPr>
        <p:spPr>
          <a:xfrm>
            <a:off x="2183716" y="1683292"/>
            <a:ext cx="83548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350">
                <a:solidFill>
                  <a:prstClr val="black"/>
                </a:solidFill>
                <a:latin typeface="Calibri" panose="020F0502020204030204"/>
              </a:rPr>
              <a:t>Session 5</a:t>
            </a:r>
          </a:p>
        </p:txBody>
      </p:sp>
    </p:spTree>
    <p:extLst>
      <p:ext uri="{BB962C8B-B14F-4D97-AF65-F5344CB8AC3E}">
        <p14:creationId xmlns:p14="http://schemas.microsoft.com/office/powerpoint/2010/main" val="140787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-8894373"/>
            <a:ext cx="4572000" cy="5239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District level:  Two midsize California school districts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400" dirty="0"/>
              <a:t>Interviewed district leaders in curriculum &amp; instruction, early education, and leadership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sz="1400" dirty="0"/>
              <a:t>Observed professional development in all three divisions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School level:  Three schools per district with </a:t>
            </a:r>
            <a:r>
              <a:rPr lang="en-US" sz="1400" dirty="0" err="1"/>
              <a:t>PreKs</a:t>
            </a:r>
            <a:r>
              <a:rPr lang="en-US" sz="1400" dirty="0"/>
              <a:t> on site, supervised by principals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400" dirty="0"/>
              <a:t>Interviewed school leaders (principal, AP, coaches)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400" dirty="0"/>
              <a:t>Interviewed and surveyed teachers </a:t>
            </a:r>
            <a:r>
              <a:rPr lang="en-US" sz="1400" dirty="0" err="1"/>
              <a:t>PreK</a:t>
            </a:r>
            <a:r>
              <a:rPr lang="en-US" sz="1400" dirty="0"/>
              <a:t> </a:t>
            </a:r>
            <a:r>
              <a:rPr lang="mr-IN" sz="1400" dirty="0"/>
              <a:t>–</a:t>
            </a:r>
            <a:r>
              <a:rPr lang="en-US" sz="1400" dirty="0"/>
              <a:t> 2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400" dirty="0"/>
              <a:t>Classroom level:  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400" dirty="0"/>
              <a:t>Three classroom observations (Fall, winter, spring) + debrief interview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sz="1400" dirty="0"/>
              <a:t>Surveyed teachers </a:t>
            </a:r>
            <a:r>
              <a:rPr lang="en-US" sz="1400" dirty="0" err="1"/>
              <a:t>PreK</a:t>
            </a:r>
            <a:r>
              <a:rPr lang="en-US" sz="1400" dirty="0"/>
              <a:t> </a:t>
            </a:r>
            <a:r>
              <a:rPr lang="mr-IN" sz="1400" dirty="0"/>
              <a:t>–</a:t>
            </a:r>
            <a:r>
              <a:rPr lang="en-US" sz="1400" dirty="0"/>
              <a:t> 2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400" dirty="0"/>
              <a:t>Student level:  all students with parental consent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400" dirty="0"/>
              <a:t>Mathematics assessment fall and spring (REMA-SF)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Student interviews (meaning of math and perceptions of ability)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115654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Method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792593"/>
            <a:ext cx="91440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District level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 2 midsize California districts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Interviewed district leadership and leaders in Curriculum &amp; Instruction and Early Education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Observed professional development in all three divisions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School level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 3 schools per district with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on site supervised by principals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Interviewed school leaders (principal, AP, coaches)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Interviewed and surveyed teachers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r-IN" sz="2200" dirty="0">
                <a:latin typeface="Calibri" panose="020F0502020204030204" pitchFamily="34" charset="0"/>
              </a:rPr>
              <a:t>–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 about school practices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Classroom level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3 classroom observations (fall, winter, spring) + debrief interview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Interviewed teachers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mr-IN" sz="2200" dirty="0">
                <a:latin typeface="Calibri" panose="020F0502020204030204" pitchFamily="34" charset="0"/>
              </a:rPr>
              <a:t>–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2 about classroom practices</a:t>
            </a:r>
          </a:p>
          <a:p>
            <a:pPr>
              <a:spcBef>
                <a:spcPts val="1200"/>
              </a:spcBef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Student level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Mathematics assessment fall and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spring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(REMA-SF)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Student interviews (meaning of math and perceptions of ability)</a:t>
            </a:r>
          </a:p>
        </p:txBody>
      </p:sp>
      <p:pic>
        <p:nvPicPr>
          <p:cNvPr id="6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2E3E3467-D84A-C74F-B693-A1116022ED74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6843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9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7886700" cy="106452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Approaches to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847898"/>
            <a:ext cx="8343900" cy="58968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Organizational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Early Learning Director involved in district decision making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communication among administrators from different departments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preschool is under elementary school principal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moving K into early learning department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Alignment of standards, assessment and curriculum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Professional development/collaboration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teachers across grades engage in communities of practice, PD, have common coaches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principal &amp; curriculum and instruction leadership training in ECE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8237B302-0D46-3D47-B1A3-9681A084C24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6843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"/>
            <a:ext cx="7886700" cy="10645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Approaches to Alignment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138" y="1036002"/>
            <a:ext cx="8418963" cy="55559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Processes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instructional walkthroughs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teachers sharing data across years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kindergarten readiness assessments used to plan instruction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included in district strategic plans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integrated data system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instructional practice guide that documents specific high-leverage pedagogical strategies to be used across grades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0813E485-F028-0A42-936A-3750EB160B75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6843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133005"/>
            <a:ext cx="8724799" cy="10852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</a:pPr>
            <a:r>
              <a:rPr lang="en-US" sz="3000" dirty="0"/>
              <a:t>Challenges of Fostering Alignment: School Level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097280"/>
            <a:ext cx="8724799" cy="5174292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00529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Physical separation of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from other grades</a:t>
            </a:r>
          </a:p>
          <a:p>
            <a:pPr>
              <a:lnSpc>
                <a:spcPts val="2600"/>
              </a:lnSpc>
              <a:spcAft>
                <a:spcPts val="600"/>
              </a:spcAft>
              <a:buClr>
                <a:srgbClr val="00529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Children from multiple preschool programs entering kindergarten (children in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move to different elementary schools) </a:t>
            </a:r>
          </a:p>
          <a:p>
            <a:pPr>
              <a:lnSpc>
                <a:spcPts val="2600"/>
              </a:lnSpc>
              <a:spcAft>
                <a:spcPts val="600"/>
              </a:spcAft>
              <a:buClr>
                <a:srgbClr val="00529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Status issues that come from different credentialing and pay for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compared to elementary teachers </a:t>
            </a:r>
          </a:p>
          <a:p>
            <a:pPr>
              <a:lnSpc>
                <a:spcPts val="2600"/>
              </a:lnSpc>
              <a:spcAft>
                <a:spcPts val="600"/>
              </a:spcAft>
              <a:buClr>
                <a:srgbClr val="00529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Different schedules for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elementary teachers</a:t>
            </a:r>
          </a:p>
          <a:p>
            <a:pPr>
              <a:lnSpc>
                <a:spcPts val="2600"/>
              </a:lnSpc>
              <a:spcAft>
                <a:spcPts val="600"/>
              </a:spcAft>
              <a:buClr>
                <a:srgbClr val="00529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Dearth of curricula and assessment that span prek-3</a:t>
            </a:r>
          </a:p>
          <a:p>
            <a:pPr>
              <a:lnSpc>
                <a:spcPts val="2600"/>
              </a:lnSpc>
              <a:spcAft>
                <a:spcPts val="600"/>
              </a:spcAft>
              <a:buClr>
                <a:srgbClr val="00529B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PreK and K-3 teachers’/leaders’ different beliefs about appropriate instruction </a:t>
            </a:r>
          </a:p>
          <a:p>
            <a:pPr marL="0" indent="0">
              <a:lnSpc>
                <a:spcPts val="2600"/>
              </a:lnSpc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441E525E-1CBD-414E-B149-0A67CC7254C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6843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0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3658"/>
            <a:ext cx="7886700" cy="49543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cs typeface="Calibri" panose="020F0502020204030204" pitchFamily="34" charset="0"/>
              </a:rPr>
              <a:t>Two (or more) sets of </a:t>
            </a:r>
            <a:r>
              <a:rPr lang="en-US" sz="2600" dirty="0" err="1">
                <a:cs typeface="Calibri" panose="020F0502020204030204" pitchFamily="34" charset="0"/>
              </a:rPr>
              <a:t>preK</a:t>
            </a:r>
            <a:r>
              <a:rPr lang="en-US" sz="2600" dirty="0">
                <a:cs typeface="Calibri" panose="020F0502020204030204" pitchFamily="34" charset="0"/>
              </a:rPr>
              <a:t> rules and regulations for school leaders to learn (knowledge &amp; paperwork burden)</a:t>
            </a:r>
          </a:p>
          <a:p>
            <a:pPr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cs typeface="Calibri" panose="020F0502020204030204" pitchFamily="34" charset="0"/>
              </a:rPr>
              <a:t>Different funding sources and expectations related to PD for </a:t>
            </a:r>
            <a:r>
              <a:rPr lang="en-US" sz="2600" dirty="0" err="1">
                <a:cs typeface="Calibri" panose="020F0502020204030204" pitchFamily="34" charset="0"/>
              </a:rPr>
              <a:t>preK</a:t>
            </a:r>
            <a:r>
              <a:rPr lang="en-US" sz="2600" dirty="0">
                <a:cs typeface="Calibri" panose="020F0502020204030204" pitchFamily="34" charset="0"/>
              </a:rPr>
              <a:t> and K-12 teachers</a:t>
            </a:r>
          </a:p>
          <a:p>
            <a:pPr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cs typeface="Calibri" panose="020F0502020204030204" pitchFamily="34" charset="0"/>
              </a:rPr>
              <a:t>Lack of facilities on elementary school campus for </a:t>
            </a:r>
            <a:r>
              <a:rPr lang="en-US" sz="2600" dirty="0" err="1">
                <a:cs typeface="Calibri" panose="020F0502020204030204" pitchFamily="34" charset="0"/>
              </a:rPr>
              <a:t>preK</a:t>
            </a:r>
            <a:endParaRPr lang="en-US" sz="2600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cs typeface="Calibri" panose="020F0502020204030204" pitchFamily="34" charset="0"/>
              </a:rPr>
              <a:t>Leaders’ weak knowledge of ECE </a:t>
            </a:r>
          </a:p>
          <a:p>
            <a:pPr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cs typeface="Calibri" panose="020F0502020204030204" pitchFamily="34" charset="0"/>
              </a:rPr>
              <a:t>Department silos</a:t>
            </a:r>
          </a:p>
          <a:p>
            <a:pPr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cs typeface="Calibri" panose="020F0502020204030204" pitchFamily="34" charset="0"/>
              </a:rPr>
              <a:t>Not convinced of the value of </a:t>
            </a:r>
            <a:r>
              <a:rPr lang="en-US" sz="2600" dirty="0" err="1">
                <a:cs typeface="Calibri" panose="020F0502020204030204" pitchFamily="34" charset="0"/>
              </a:rPr>
              <a:t>preK</a:t>
            </a:r>
            <a:r>
              <a:rPr lang="en-US" sz="2600" dirty="0">
                <a:cs typeface="Calibri" panose="020F0502020204030204" pitchFamily="34" charset="0"/>
              </a:rPr>
              <a:t> or perception that </a:t>
            </a:r>
            <a:r>
              <a:rPr lang="en-US" sz="2600" dirty="0" err="1">
                <a:cs typeface="Calibri" panose="020F0502020204030204" pitchFamily="34" charset="0"/>
              </a:rPr>
              <a:t>preK</a:t>
            </a:r>
            <a:r>
              <a:rPr lang="en-US" sz="2600" dirty="0">
                <a:cs typeface="Calibri" panose="020F0502020204030204" pitchFamily="34" charset="0"/>
              </a:rPr>
              <a:t> serves a different purpose from elementary grades and disconnect is appropriate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F25A39-3D29-B645-9F63-1A1F7589BA4B}"/>
              </a:ext>
            </a:extLst>
          </p:cNvPr>
          <p:cNvSpPr txBox="1">
            <a:spLocks/>
          </p:cNvSpPr>
          <p:nvPr/>
        </p:nvSpPr>
        <p:spPr>
          <a:xfrm>
            <a:off x="1981201" y="182881"/>
            <a:ext cx="8724799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</a:pPr>
            <a:r>
              <a:rPr lang="en-US" sz="3000" dirty="0"/>
              <a:t>Challenges of Fostering Alignment: District Level</a:t>
            </a:r>
            <a:endParaRPr lang="en-US" sz="3000" b="1" dirty="0"/>
          </a:p>
        </p:txBody>
      </p:sp>
      <p:pic>
        <p:nvPicPr>
          <p:cNvPr id="5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DFEF5B5D-0D4B-DF4B-A5E2-41CB6274A877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6843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9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4030"/>
            <a:ext cx="8345510" cy="5156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Different funding sources for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K-12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Complicated and varying funding policies and varying program standards for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Absence of continuous assessment system preK-2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Absence of data system linking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to K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Disconnect between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K learning standards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Disconnect between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K-12 accountability mechanisms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Disconnect between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elementary teacher preparation, licensing, and pay</a:t>
            </a:r>
          </a:p>
          <a:p>
            <a:endParaRPr lang="en-US" dirty="0"/>
          </a:p>
        </p:txBody>
      </p:sp>
      <p:pic>
        <p:nvPicPr>
          <p:cNvPr id="7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966E4115-1CE7-6A4B-B1FF-1892D41057ED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6843"/>
            <a:ext cx="9153144" cy="5502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91428C0-BFD3-5345-8A92-086D5BC59965}"/>
              </a:ext>
            </a:extLst>
          </p:cNvPr>
          <p:cNvSpPr txBox="1">
            <a:spLocks/>
          </p:cNvSpPr>
          <p:nvPr/>
        </p:nvSpPr>
        <p:spPr>
          <a:xfrm>
            <a:off x="1981201" y="116379"/>
            <a:ext cx="8724799" cy="106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</a:pPr>
            <a:r>
              <a:rPr lang="en-US" sz="3000" dirty="0"/>
              <a:t>Challenges of Fostering Alignment: State Level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08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1"/>
            <a:ext cx="8218449" cy="996870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Key Lessons Learned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8321" y="814648"/>
            <a:ext cx="8586439" cy="531034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Districts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to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make organizational changes that integrate preschool into elementary school planning and governance;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bridge the silos and create opportunities for district leaders in different departments to work and learn together;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provide ongoing learning opportunities to school leaders who have responsibility for early learning and instruction;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focus on curriculum and pedagogy alongside aligned approaches to instructional leadership and a system of instructional supports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align curricula and assessments across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the early elementary grades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make an explicit effort to include instruction in initiatives designed to promote pre-K to elementary alignment and continuity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26069D81-8013-EC40-AC4E-4BB450487747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6843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319" y="964277"/>
            <a:ext cx="8624354" cy="58569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 to: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provide encouragement/incentives for districts to create greater alignment and continuity between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elementary grades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streamline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state funding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align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K standards, assessments, and curriculum guidelines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create greater alignment in teacher education, credentialing, accountability, and pay for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early elementary grade teachers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include early childhood as part of principal credentialing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create data system, including student assessment, that links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-grade 2 to grades 3-12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provide financial support for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facilities on elementary campuses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E153074-1418-3746-A7F5-4F08A92A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9630"/>
            <a:ext cx="8218449" cy="814646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Key Lessons Learned</a:t>
            </a:r>
          </a:p>
        </p:txBody>
      </p:sp>
      <p:pic>
        <p:nvPicPr>
          <p:cNvPr id="5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A3BDA1AD-FB3D-EE42-8BE2-ED35C907B25B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6843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4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p000.jpg" descr="/Users/LabMercury/Dropbox (IABC)/LabMercury/DREME/PRESENTATION/pp000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5258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6893" y="4814483"/>
            <a:ext cx="466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       </a:t>
            </a:r>
            <a:r>
              <a:rPr lang="en-US" sz="2800" i="1" dirty="0" err="1">
                <a:solidFill>
                  <a:schemeClr val="bg1"/>
                </a:solidFill>
              </a:rPr>
              <a:t>dreme.stanford.edu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4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9D936-A0BF-4088-A81B-8406A6AB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Leadership Development to Enact Pre-K-3</a:t>
            </a:r>
            <a:r>
              <a:rPr lang="en-US" sz="56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rd</a:t>
            </a: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Grade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B1677-44FD-44E7-B7CB-BFFB79409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3178" y="586153"/>
            <a:ext cx="3000907" cy="57560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Presenters: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Bobbie Burnham and Mike Brown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Minnesota Department of Education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Erika Hunt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Center for Study of Education Policy, Illinois State University 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Gracie Branch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National Association of Elementary School Principals</a:t>
            </a:r>
          </a:p>
          <a:p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Jean Allen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Alabama Department of Early Childhood Education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Kristie Kauerz</a:t>
            </a:r>
            <a:r>
              <a:rPr lang="en-US" sz="2000" dirty="0">
                <a:solidFill>
                  <a:schemeClr val="tx1"/>
                </a:solidFill>
              </a:rPr>
              <a:t>, National P-3 Center, University of Colorado Denver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2CB58-2301-4C4F-8002-6E5823532232}"/>
              </a:ext>
            </a:extLst>
          </p:cNvPr>
          <p:cNvSpPr/>
          <p:nvPr/>
        </p:nvSpPr>
        <p:spPr>
          <a:xfrm>
            <a:off x="879619" y="1101389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Session 6</a:t>
            </a:r>
          </a:p>
        </p:txBody>
      </p:sp>
    </p:spTree>
    <p:extLst>
      <p:ext uri="{BB962C8B-B14F-4D97-AF65-F5344CB8AC3E}">
        <p14:creationId xmlns:p14="http://schemas.microsoft.com/office/powerpoint/2010/main" val="330532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1788" y="731521"/>
            <a:ext cx="9066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PreK-3 Alignment:</a:t>
            </a:r>
            <a:br>
              <a:rPr lang="en-US" sz="4000" dirty="0"/>
            </a:br>
            <a:r>
              <a:rPr lang="en-US" sz="4000" dirty="0"/>
              <a:t>Challenges and Opportunitie</a:t>
            </a:r>
            <a:r>
              <a:rPr lang="en-US" sz="3600" dirty="0"/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2721" y="2651760"/>
            <a:ext cx="3137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Deborah Stipek</a:t>
            </a:r>
          </a:p>
          <a:p>
            <a:pPr algn="ctr"/>
            <a:endParaRPr lang="en-US" sz="1800" dirty="0"/>
          </a:p>
          <a:p>
            <a:pPr algn="ctr"/>
            <a:r>
              <a:rPr lang="en-US" sz="2000" dirty="0"/>
              <a:t>Stanford University</a:t>
            </a:r>
          </a:p>
          <a:p>
            <a:pPr algn="ctr"/>
            <a:r>
              <a:rPr lang="en-US" sz="2000" dirty="0"/>
              <a:t>Professor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0320" y="2651761"/>
            <a:ext cx="33598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Deanna Mathies</a:t>
            </a:r>
          </a:p>
          <a:p>
            <a:pPr algn="ctr"/>
            <a:endParaRPr lang="en-US" sz="1800" dirty="0"/>
          </a:p>
          <a:p>
            <a:pPr algn="ctr"/>
            <a:r>
              <a:rPr lang="en-US" sz="2000" dirty="0"/>
              <a:t>Fresno Unified School District Executive Officer </a:t>
            </a:r>
          </a:p>
          <a:p>
            <a:pPr algn="ctr"/>
            <a:r>
              <a:rPr lang="en-US" sz="2000" dirty="0"/>
              <a:t>Early Learning Division</a:t>
            </a:r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9A31C-09E2-9B49-BB23-24E90B88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040" y="4480560"/>
            <a:ext cx="2540000" cy="1435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406CE4-2523-2F49-9988-2761C9175FF6}"/>
              </a:ext>
            </a:extLst>
          </p:cNvPr>
          <p:cNvSpPr txBox="1"/>
          <p:nvPr/>
        </p:nvSpPr>
        <p:spPr>
          <a:xfrm>
            <a:off x="3169920" y="5852160"/>
            <a:ext cx="208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solidFill>
                  <a:srgbClr val="413074"/>
                </a:solidFill>
              </a:rPr>
              <a:t>dreme.stanford.edu</a:t>
            </a:r>
            <a:endParaRPr lang="en-US" sz="1800" i="1" dirty="0">
              <a:solidFill>
                <a:srgbClr val="41307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9AC408-B74B-E146-BB3D-4C77D8C43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20" y="4572000"/>
            <a:ext cx="23114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39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Box 39"/>
          <p:cNvSpPr txBox="1">
            <a:spLocks noChangeArrowheads="1"/>
          </p:cNvSpPr>
          <p:nvPr/>
        </p:nvSpPr>
        <p:spPr bwMode="auto">
          <a:xfrm>
            <a:off x="1524000" y="194762"/>
            <a:ext cx="9144000" cy="553998"/>
          </a:xfrm>
          <a:prstGeom prst="rect">
            <a:avLst/>
          </a:prstGeom>
          <a:solidFill>
            <a:srgbClr val="0920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  <a:latin typeface="Calibri" charset="0"/>
              </a:rPr>
              <a:t>Map of P-3 Leadership Programs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26059F-F901-DF42-AD3C-4F1EDC7F9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60909"/>
            <a:ext cx="9144000" cy="5840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74E366-9599-6745-AD27-120FE3534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0" y="6518977"/>
            <a:ext cx="2540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2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A3F4-5DD5-C144-A191-CE2FCE210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5721"/>
            <a:ext cx="9144000" cy="1022341"/>
          </a:xfrm>
        </p:spPr>
        <p:txBody>
          <a:bodyPr/>
          <a:lstStyle/>
          <a:p>
            <a:r>
              <a:rPr lang="en-US" dirty="0"/>
              <a:t>P-3 Leadership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17DAA-78D9-8947-9E76-C266DAECC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86295"/>
            <a:ext cx="9144000" cy="2660136"/>
          </a:xfrm>
        </p:spPr>
        <p:txBody>
          <a:bodyPr>
            <a:normAutofit lnSpcReduction="10000"/>
          </a:bodyPr>
          <a:lstStyle/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State Education Agency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Legislation re: Principal Preparation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NAESP in collaboration with state agency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Institution of Higher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3045916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Leadership Development to Enact Pre-K-3</a:t>
            </a:r>
            <a:r>
              <a:rPr lang="en-US" baseline="30000" dirty="0"/>
              <a:t>rd</a:t>
            </a:r>
            <a:r>
              <a:rPr lang="en-US" dirty="0"/>
              <a:t> Grade Work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Bobbie Burnham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 Mike Brown</a:t>
            </a:r>
          </a:p>
          <a:p>
            <a:r>
              <a:rPr lang="en-US" dirty="0"/>
              <a:t>August 6, 2020</a:t>
            </a:r>
          </a:p>
        </p:txBody>
      </p:sp>
    </p:spTree>
    <p:extLst>
      <p:ext uri="{BB962C8B-B14F-4D97-AF65-F5344CB8AC3E}">
        <p14:creationId xmlns:p14="http://schemas.microsoft.com/office/powerpoint/2010/main" val="2447036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3486" y="1442435"/>
            <a:ext cx="11191741" cy="5009880"/>
          </a:xfrm>
          <a:prstGeom prst="rect">
            <a:avLst/>
          </a:prstGeom>
          <a:solidFill>
            <a:srgbClr val="003865"/>
          </a:solidFill>
          <a:ln w="19050">
            <a:solidFill>
              <a:srgbClr val="0038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Timeline of MDE’s P3 Professional Learning Engagement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3589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ED242C-24FB-43A0-BCB6-43756FC812F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729913" y="6356350"/>
            <a:ext cx="146208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450" y="1622738"/>
            <a:ext cx="1088834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2011:  The "Better Schools for a Better Minnesota" PreK to Grade 3 Systems for Success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178676"/>
            <a:ext cx="10591797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2011-12:  Making it Work: Implementing a Comprehensive PreK-3rd Grade Approach - Harvard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175" y="2734614"/>
            <a:ext cx="1033462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2013-14:  PreK-3rd Grade Leadership Institute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7300" y="3290552"/>
            <a:ext cx="10096498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2015-16: P3 Principal Leadership Series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2968" y="3846490"/>
            <a:ext cx="970083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2016-17: P3 Principal Leadership Series, Building Rigorous and Robust PreK-3 Learning      	 Environments, and Building P3 Systems: From Alignment to Coherence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7538" y="4710204"/>
            <a:ext cx="942626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2018: National P-3 Institute: Implementing Comprehensive P-3 Approaches - Colorado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6305" y="5914414"/>
            <a:ext cx="8887493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2019-20: P3 Regional Collaboratives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848" y="5312309"/>
            <a:ext cx="915795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2018-19:  Regional P3 Leadership Workshops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353798" y="1622738"/>
            <a:ext cx="0" cy="4691786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563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“Theory of Change” – MN P3 Implementation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 for educational excellence and equity, every day for every one.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8BE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education.mn.gov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292" y="1869881"/>
            <a:ext cx="41776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Ensuring every child receives a quality education, no matter their race or zip code.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Mission: 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Minnesota Schools, Districts and Communities Implement Comprehensive, Inclusive P3 Systems.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75" y="1477139"/>
            <a:ext cx="6021825" cy="471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20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 of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 for educational excellence and equity, every day for every one.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8BE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education.mn.gov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50" y="1460421"/>
            <a:ext cx="5556618" cy="46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64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Statewide Reach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95" y="1648645"/>
            <a:ext cx="3816272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 for educational excellence and equity, every day for every one.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8BE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education.mn.gov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88" y="1430389"/>
            <a:ext cx="3806425" cy="49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58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1985"/>
            <a:ext cx="10636045" cy="474497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Title II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P3 built into division strategic 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MDE staff design and deliver integrated professional learning opportunities.</a:t>
            </a:r>
          </a:p>
          <a:p>
            <a:pPr marL="1028700" lvl="1" indent="-342900"/>
            <a:r>
              <a:rPr lang="en-US" dirty="0"/>
              <a:t>Building online professional learning modules.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P3 elements built into early childhood program legislation.</a:t>
            </a:r>
          </a:p>
          <a:p>
            <a:pPr marL="1028700" lvl="1" indent="-342900"/>
            <a:r>
              <a:rPr lang="en-US" dirty="0"/>
              <a:t>Coordinate appropriate kindergarten transition with families, community-based prekindergarten programs, and school district kindergarten programs.</a:t>
            </a:r>
          </a:p>
          <a:p>
            <a:pPr marL="1028700" lvl="1" indent="-342900"/>
            <a:r>
              <a:rPr lang="en-US" dirty="0"/>
              <a:t>Implement strategies that support the alignment of professional development, instruction, assessments, and prekindergarten through grade 3 curricula.</a:t>
            </a:r>
          </a:p>
          <a:p>
            <a:pPr marL="1028700" lvl="1" indent="-342900"/>
            <a:r>
              <a:rPr lang="en-US" dirty="0"/>
              <a:t>Family engagement strategies that include culturally and linguistically responsive activities in prekindergarten through third grade that are aligned with ECFE (Early Childhood Family Education is a parenting education program).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 for educational excellence and equity, every day for every one.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8BE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education.mn.gov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66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Partners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D5D47-1752-4D84-8BFB-C2F71A34C9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Leading for educational excellence and equity, every day for every one.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8BE2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 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education.mn.gov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8" y="1878383"/>
            <a:ext cx="6149614" cy="1670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98" y="1448686"/>
            <a:ext cx="3544068" cy="210018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61594" y="3796170"/>
          <a:ext cx="1049220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103">
                  <a:extLst>
                    <a:ext uri="{9D8B030D-6E8A-4147-A177-3AD203B41FA5}">
                      <a16:colId xmlns:a16="http://schemas.microsoft.com/office/drawing/2014/main" val="2265538232"/>
                    </a:ext>
                  </a:extLst>
                </a:gridCol>
                <a:gridCol w="5246103">
                  <a:extLst>
                    <a:ext uri="{9D8B030D-6E8A-4147-A177-3AD203B41FA5}">
                      <a16:colId xmlns:a16="http://schemas.microsoft.com/office/drawing/2014/main" val="2573860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3865"/>
                          </a:solidFill>
                        </a:rPr>
                        <a:t>Superintendents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3865"/>
                          </a:solidFill>
                        </a:rPr>
                        <a:t>Legislators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245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School Boards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Policy and Decision Makers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602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Parent and Family</a:t>
                      </a:r>
                      <a:r>
                        <a:rPr lang="en-US" sz="2000" baseline="0" dirty="0">
                          <a:solidFill>
                            <a:srgbClr val="003865"/>
                          </a:solidFill>
                        </a:rPr>
                        <a:t> Educators</a:t>
                      </a:r>
                      <a:endParaRPr lang="en-US" sz="2000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Professional Organizations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317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Higher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Head 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159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Other Divisions within MDE: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Data Analytics,</a:t>
                      </a:r>
                      <a:r>
                        <a:rPr lang="en-US" sz="2000" baseline="0" dirty="0">
                          <a:solidFill>
                            <a:srgbClr val="003865"/>
                          </a:solidFill>
                        </a:rPr>
                        <a:t> Achievement and Integration </a:t>
                      </a:r>
                      <a:endParaRPr lang="en-US" sz="2000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87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420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2918BE86-C60A-4E47-8BB1-A1267F98D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5638801"/>
            <a:ext cx="30781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18C97FA-709C-4702-B7DC-35E54BE15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238" y="1370013"/>
            <a:ext cx="8793162" cy="45529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1700" dirty="0">
                <a:solidFill>
                  <a:schemeClr val="tx1"/>
                </a:solidFill>
              </a:rPr>
              <a:t>RESOURCES</a:t>
            </a:r>
            <a:br>
              <a:rPr lang="en-US" sz="1700" dirty="0">
                <a:solidFill>
                  <a:schemeClr val="tx1"/>
                </a:solidFill>
              </a:rPr>
            </a:br>
            <a:endParaRPr lang="en-US" sz="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CSEP, ISBE, and IBHE were recognized 2014 with the ECS </a:t>
            </a:r>
            <a:r>
              <a:rPr lang="en-US" sz="1600" dirty="0">
                <a:hlinkClick r:id="rId4"/>
              </a:rPr>
              <a:t>Frank Newman Award for State Innovation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the Principal Preparation Reform work.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Hunt, Haller, Hood &amp; Kincaid (April 2019).</a:t>
            </a:r>
            <a:r>
              <a:rPr lang="en-US" sz="1600" dirty="0"/>
              <a:t>  </a:t>
            </a:r>
            <a:r>
              <a:rPr lang="en-US" sz="1600" dirty="0">
                <a:hlinkClick r:id="rId5"/>
              </a:rPr>
              <a:t>Reforming Principal Preparation at the State Level: Perspectives on Policy Reform from Illinois</a:t>
            </a:r>
            <a:r>
              <a:rPr lang="en-US" sz="1600" dirty="0">
                <a:solidFill>
                  <a:schemeClr val="tx1"/>
                </a:solidFill>
              </a:rPr>
              <a:t> documents the entire policy journey from legislative to implementation to continuous improvement.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hlinkClick r:id="rId6"/>
              </a:rPr>
              <a:t>Preparing Principals for Pre-K in Illinois: </a:t>
            </a:r>
            <a:r>
              <a:rPr lang="en-US" sz="1600" dirty="0">
                <a:solidFill>
                  <a:schemeClr val="tx1"/>
                </a:solidFill>
                <a:hlinkClick r:id="rId6"/>
              </a:rPr>
              <a:t>The Prairie State's Story of Reform and Implementation </a:t>
            </a:r>
            <a:r>
              <a:rPr lang="en-US" sz="1600" dirty="0">
                <a:solidFill>
                  <a:schemeClr val="tx1"/>
                </a:solidFill>
              </a:rPr>
              <a:t>(Lieberman, 2019) includes a history of Illinois’ Principal Preparation reform, a look at how implementation has fared nearly a decade later, and offers lessons and recommendations for states looking to ensure principals are equipped to lead pre-K and early grade classrooms.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This </a:t>
            </a:r>
            <a:r>
              <a:rPr lang="en-US" sz="1600" dirty="0">
                <a:hlinkClick r:id="rId7"/>
              </a:rPr>
              <a:t>video series</a:t>
            </a:r>
            <a:r>
              <a:rPr lang="en-US" sz="1600" dirty="0">
                <a:solidFill>
                  <a:schemeClr val="tx1"/>
                </a:solidFill>
              </a:rPr>
              <a:t>, funded by the Wallace Foundation, shows how Illinois successfully revamped requirements for preparation of principals.</a:t>
            </a:r>
          </a:p>
          <a:p>
            <a:pPr marL="285750" indent="-28575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More information about Illinois’ Principal Preparation Reform work can be found at: </a:t>
            </a:r>
            <a:r>
              <a:rPr lang="en-US" sz="1600" dirty="0">
                <a:hlinkClick r:id="rId8"/>
              </a:rPr>
              <a:t>https://education.illinoisstate.edu/csep/publications/principal.php</a:t>
            </a:r>
            <a:endParaRPr lang="en-US" sz="1600" dirty="0"/>
          </a:p>
          <a:p>
            <a:pPr marL="285750" indent="-28575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Leaders who are interested in exploring how to be better informed PreK-3 leaders can check out: 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PK3 Teach Lead Grow website: </a:t>
            </a:r>
            <a:r>
              <a:rPr lang="en-US" sz="1600" dirty="0"/>
              <a:t> </a:t>
            </a:r>
            <a:r>
              <a:rPr lang="en-US" sz="1600" u="sng" dirty="0">
                <a:hlinkClick r:id="rId9"/>
              </a:rPr>
              <a:t>https://pk3teachleadgrow.org/</a:t>
            </a:r>
            <a:r>
              <a:rPr lang="en-US" sz="1600" dirty="0"/>
              <a:t> 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B-3 Continuity Project webpage: </a:t>
            </a:r>
            <a:r>
              <a:rPr lang="en-US" sz="1600" u="sng" dirty="0">
                <a:hlinkClick r:id="rId10"/>
              </a:rPr>
              <a:t>https://education.illinoisstate.edu/csep/b3/</a:t>
            </a:r>
            <a:endParaRPr lang="en-US" sz="1600" dirty="0"/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1500" dirty="0"/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algn="l" eaLnBrk="1" hangingPunct="1">
              <a:defRPr/>
            </a:pPr>
            <a:endParaRPr lang="en-US" sz="2600" u="sng" dirty="0">
              <a:latin typeface="Georgia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BBF82B-032F-40CE-A85A-9E4857A5847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509712" y="1"/>
            <a:ext cx="9172576" cy="127476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5364" name="Picture 2" descr="Center for the Study of Education Policy">
            <a:extLst>
              <a:ext uri="{FF2B5EF4-FFF2-40B4-BE49-F238E27FC236}">
                <a16:creationId xmlns:a16="http://schemas.microsoft.com/office/drawing/2014/main" id="{A856F840-EE5B-824A-A5C7-F920F3C92D59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60960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>
            <a:extLst>
              <a:ext uri="{FF2B5EF4-FFF2-40B4-BE49-F238E27FC236}">
                <a16:creationId xmlns:a16="http://schemas.microsoft.com/office/drawing/2014/main" id="{82BD84E1-6652-9048-9DE3-B3909451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188" y="6027739"/>
            <a:ext cx="52054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Erika Hunt</a:t>
            </a:r>
            <a:b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309/310-3941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elhunt@ilstu.edu</a:t>
            </a:r>
            <a:r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19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57201"/>
            <a:ext cx="6155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What is PreK-3 Alignment?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1" y="1371600"/>
            <a:ext cx="7788165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Providing children with a seamless educational experience in which each grade builds on what was learned in the previous grade as children move from preschool through the early elementary grades, </a:t>
            </a:r>
          </a:p>
          <a:p>
            <a:pPr marL="342900" lvl="1" indent="0">
              <a:spcAft>
                <a:spcPts val="1200"/>
              </a:spcAft>
              <a:buNone/>
            </a:pPr>
            <a:r>
              <a:rPr lang="en-US" sz="2400" i="1" dirty="0"/>
              <a:t>with the goal of sustaining the gains made in preschool and leading to better developmental and learning outcomes overall.</a:t>
            </a:r>
          </a:p>
        </p:txBody>
      </p:sp>
      <p:pic>
        <p:nvPicPr>
          <p:cNvPr id="4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7CC645A4-894F-5141-98AC-31D1008F60B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6843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29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51" y="407894"/>
            <a:ext cx="8994496" cy="1066800"/>
          </a:xfrm>
        </p:spPr>
        <p:txBody>
          <a:bodyPr/>
          <a:lstStyle/>
          <a:p>
            <a:pPr algn="ctr"/>
            <a:r>
              <a:rPr lang="en-US" dirty="0"/>
              <a:t>NAESP Pre-K–3 Leadership Academy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18208"/>
            <a:ext cx="7315753" cy="1500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7234" y="3010175"/>
            <a:ext cx="73157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800" kern="0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IN COLLABORATION WITH</a:t>
            </a:r>
            <a:br>
              <a:rPr lang="en-US" sz="2800" kern="0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</a:br>
            <a:endParaRPr lang="en-US" sz="2800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2800" kern="0" dirty="0">
                <a:solidFill>
                  <a:srgbClr val="1F497D"/>
                </a:solidFill>
                <a:latin typeface="Arial"/>
                <a:cs typeface="Arial"/>
                <a:sym typeface="Arial"/>
              </a:rPr>
              <a:t>Council of Leaders of Alabama Schools (CLAS)</a:t>
            </a:r>
          </a:p>
          <a:p>
            <a:pPr algn="ctr">
              <a:buClr>
                <a:srgbClr val="000000"/>
              </a:buClr>
            </a:pPr>
            <a:endParaRPr lang="en-US" sz="2800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endParaRPr lang="en-US" sz="2800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endParaRPr lang="en-US" sz="2800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endParaRPr lang="en-US" sz="2800" kern="0" dirty="0">
              <a:solidFill>
                <a:srgbClr val="1F497D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7" y="4779890"/>
            <a:ext cx="3606800" cy="19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8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831"/>
            <a:ext cx="9144000" cy="66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80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613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NAESP Pre-K-3 Leadership Academy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26" y="2108266"/>
            <a:ext cx="4660548" cy="4019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4678" y="1922931"/>
            <a:ext cx="2101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 Online Courses combined with Capstone Project that allows students to apply their learning within their own school setting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7922" y="3711984"/>
            <a:ext cx="2194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Guided Group Discussions in Learning Management System with Monthly Virtual Meetings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1298" y="2047524"/>
            <a:ext cx="22367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Plus 3 Face-to-Face Meetings for Collaboration and Networking with Larger Cohort at CLAS Offices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52" y="3469314"/>
            <a:ext cx="2046026" cy="26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16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A3F4-5DD5-C144-A191-CE2FCE210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5721"/>
            <a:ext cx="9144000" cy="1750174"/>
          </a:xfrm>
        </p:spPr>
        <p:txBody>
          <a:bodyPr/>
          <a:lstStyle/>
          <a:p>
            <a:r>
              <a:rPr lang="en-US" dirty="0"/>
              <a:t>Institution of Higher Education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17DAA-78D9-8947-9E76-C266DAECC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5895"/>
            <a:ext cx="9144000" cy="2660136"/>
          </a:xfrm>
        </p:spPr>
        <p:txBody>
          <a:bodyPr>
            <a:normAutofit fontScale="92500"/>
          </a:bodyPr>
          <a:lstStyle/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Credit-bearing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Can support state-sanctioned professional pathways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0" dirty="0"/>
              <a:t>Respected place to receive high-quality education and professional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i="0" dirty="0"/>
          </a:p>
        </p:txBody>
      </p:sp>
    </p:spTree>
    <p:extLst>
      <p:ext uri="{BB962C8B-B14F-4D97-AF65-F5344CB8AC3E}">
        <p14:creationId xmlns:p14="http://schemas.microsoft.com/office/powerpoint/2010/main" val="2916615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24F7A-9A98-7641-AD2D-D3BDD60ED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135"/>
            <a:ext cx="12192000" cy="63606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F48F24-74CB-1B4B-B499-B5DBB27BC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836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www.nationalp-3center.org</a:t>
            </a:r>
          </a:p>
        </p:txBody>
      </p:sp>
    </p:spTree>
    <p:extLst>
      <p:ext uri="{BB962C8B-B14F-4D97-AF65-F5344CB8AC3E}">
        <p14:creationId xmlns:p14="http://schemas.microsoft.com/office/powerpoint/2010/main" val="394654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19400" y="788277"/>
            <a:ext cx="1371600" cy="48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      State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61310" y="2118043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     District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04160" y="3487332"/>
            <a:ext cx="1562100" cy="46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      School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04160" y="4817942"/>
            <a:ext cx="1524000" cy="4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     Classroom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366260" y="634917"/>
            <a:ext cx="3482340" cy="703420"/>
          </a:xfrm>
          <a:prstGeom prst="rect">
            <a:avLst/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rgbClr val="FFFFFF"/>
                </a:solidFill>
                <a:ea typeface="MS Mincho" pitchFamily="49" charset="-128"/>
                <a:cs typeface="Times New Roman" pitchFamily="18" charset="0"/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MS Mincho" pitchFamily="49" charset="-128"/>
                <a:cs typeface="Times New Roman" pitchFamily="18" charset="0"/>
              </a:rPr>
              <a:t>tandards, assessments, teacher </a:t>
            </a:r>
            <a:r>
              <a:rPr lang="en-US" altLang="en-US" sz="1800" dirty="0">
                <a:solidFill>
                  <a:srgbClr val="FFFFFF"/>
                </a:solidFill>
                <a:ea typeface="MS Mincho" pitchFamily="49" charset="-128"/>
                <a:cs typeface="Times New Roman" pitchFamily="18" charset="0"/>
              </a:rPr>
              <a:t>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MS Mincho" pitchFamily="49" charset="-128"/>
                <a:cs typeface="Times New Roman" pitchFamily="18" charset="0"/>
              </a:rPr>
              <a:t>redentialing &amp; pay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78871" y="1757383"/>
            <a:ext cx="3467100" cy="979512"/>
          </a:xfrm>
          <a:prstGeom prst="rect">
            <a:avLst/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MS Mincho" pitchFamily="49" charset="-128"/>
                <a:cs typeface="Times New Roman" pitchFamily="18" charset="0"/>
              </a:rPr>
              <a:t>textbooks, professional development, assessments, pacing guides, staffing, data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410404" y="3203469"/>
            <a:ext cx="3451860" cy="952323"/>
          </a:xfrm>
          <a:prstGeom prst="rect">
            <a:avLst/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MS Mincho" pitchFamily="49" charset="-128"/>
                <a:cs typeface="Times New Roman" pitchFamily="18" charset="0"/>
              </a:rPr>
              <a:t>textbooks, professional development, assessments, pacing guides, staffing, data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50233" y="4534163"/>
            <a:ext cx="3467100" cy="927013"/>
          </a:xfrm>
          <a:prstGeom prst="rect">
            <a:avLst/>
          </a:prstGeom>
          <a:solidFill>
            <a:srgbClr val="1F497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FFFFFF"/>
                </a:solidFill>
                <a:ea typeface="MS Mincho" pitchFamily="49" charset="-128"/>
                <a:cs typeface="Times New Roman" pitchFamily="18" charset="0"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MS Mincho" pitchFamily="49" charset="-128"/>
                <a:cs typeface="Times New Roman" pitchFamily="18" charset="0"/>
              </a:rPr>
              <a:t>nstruction, teaching materials, assessment, family involvement,  data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502365" y="5930840"/>
            <a:ext cx="7251235" cy="74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MS Mincho" pitchFamily="49" charset="-128"/>
                <a:cs typeface="Times New Roman" pitchFamily="18" charset="0"/>
              </a:rPr>
              <a:t>Horizontal alignment/Continuity across time and grade levels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512081" y="788276"/>
            <a:ext cx="441435" cy="4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MS Mincho" pitchFamily="49" charset="-128"/>
                <a:cs typeface="Times New Roman" pitchFamily="18" charset="0"/>
              </a:rPr>
              <a:t>Vertical alignment/Congruence across levels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3438867" y="5616153"/>
            <a:ext cx="5067300" cy="336189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13" name="Up-Down Arrow 12"/>
          <p:cNvSpPr/>
          <p:nvPr/>
        </p:nvSpPr>
        <p:spPr>
          <a:xfrm>
            <a:off x="8121535" y="660093"/>
            <a:ext cx="338328" cy="4692590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4001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5240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524001" y="1872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1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524001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524001" y="3244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1524001" y="3701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1524001" y="4158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1524001" y="4615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57201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Instructional Coherence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1" y="1311126"/>
            <a:ext cx="7488621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sz="2800" dirty="0"/>
              <a:t>Instruction in each grade</a:t>
            </a:r>
          </a:p>
          <a:p>
            <a:pPr marL="457200" indent="-457200" fontAlgn="base"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400" dirty="0"/>
              <a:t>is coherent within the discipline</a:t>
            </a:r>
          </a:p>
          <a:p>
            <a:pPr marL="457200" indent="-457200" fontAlgn="base"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400" dirty="0"/>
              <a:t>builds on skills developed in previous grade</a:t>
            </a:r>
          </a:p>
          <a:p>
            <a:pPr marL="457200" indent="-457200" fontAlgn="base"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400" dirty="0"/>
              <a:t>is targeted just beyond students’ skill levels</a:t>
            </a:r>
          </a:p>
          <a:p>
            <a:pPr marL="457200" indent="-457200" fontAlgn="base"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400" dirty="0"/>
              <a:t>uses similar pedagogical approaches</a:t>
            </a:r>
          </a:p>
          <a:p>
            <a:pPr marL="457200" indent="-457200" fontAlgn="base"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sz="2400" dirty="0"/>
              <a:t>provides opportunities for students to broaden and deepen their skills by applying them in novel contexts</a:t>
            </a:r>
          </a:p>
        </p:txBody>
      </p:sp>
      <p:pic>
        <p:nvPicPr>
          <p:cNvPr id="4" name="Picture 2" descr="C:\Users\stipek\AppData\Local\Microsoft\Windows\Temporary Internet Files\Content.IE5\DM72BHCH\math_symbo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709" y="5104316"/>
            <a:ext cx="1002056" cy="83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0A9F6EA2-DD08-F14A-8408-5E5BB3AF3AB8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6843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9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/>
          <a:stretch/>
        </p:blipFill>
        <p:spPr>
          <a:xfrm>
            <a:off x="1524000" y="759702"/>
            <a:ext cx="9144000" cy="5782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1035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Mathematical Coherence</a:t>
            </a:r>
          </a:p>
        </p:txBody>
      </p:sp>
    </p:spTree>
    <p:extLst>
      <p:ext uri="{BB962C8B-B14F-4D97-AF65-F5344CB8AC3E}">
        <p14:creationId xmlns:p14="http://schemas.microsoft.com/office/powerpoint/2010/main" val="350097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58851" y="731520"/>
          <a:ext cx="8512934" cy="5875962"/>
        </p:xfrm>
        <a:graphic>
          <a:graphicData uri="http://schemas.openxmlformats.org/drawingml/2006/table">
            <a:tbl>
              <a:tblPr/>
              <a:tblGrid>
                <a:gridCol w="425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4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From a classroom in which: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a classroom in which: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579">
                <a:tc>
                  <a:txBody>
                    <a:bodyPr/>
                    <a:lstStyle/>
                    <a:p>
                      <a:pPr marL="91440" lvl="1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Manipulatives are commonly available and used to represent ideas (as “thinking tools”)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Manipulatives are used infrequently, often for “demonstration” only and most of children’s work involves paper and pencil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514"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Children frequently work in dyads or groups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Children work alone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547">
                <a:tc>
                  <a:txBody>
                    <a:bodyPr/>
                    <a:lstStyle/>
                    <a:p>
                      <a:pPr marL="9144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teacher asks children to figure out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 ways to solve problems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teacher stresses using a particular, method for generating answers to problems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547"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teacher expects children to explain why an answer is correct </a:t>
                      </a:r>
                      <a:r>
                        <a:rPr lang="en-US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 they found their answers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teacher focuses only on the correctness of answers 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0579"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  is important to be able to solve problems correctly but also to be able to analyze incorrect answers and invalid reasoning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Getting the right answer is emphasized</a:t>
                      </a:r>
                      <a:endParaRPr lang="en-US" sz="1800" dirty="0">
                        <a:effectLst/>
                      </a:endParaRP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9186"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 is less important than reasoning (but fluency in core skills is developed) </a:t>
                      </a: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lvl="1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 is emphasized</a:t>
                      </a:r>
                    </a:p>
                  </a:txBody>
                  <a:tcPr marL="40144" marR="40144" marT="40144" marB="4014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306888" y="13831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4518" y="157655"/>
            <a:ext cx="3556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Pedagogical Coherence</a:t>
            </a:r>
          </a:p>
        </p:txBody>
      </p:sp>
    </p:spTree>
    <p:extLst>
      <p:ext uri="{BB962C8B-B14F-4D97-AF65-F5344CB8AC3E}">
        <p14:creationId xmlns:p14="http://schemas.microsoft.com/office/powerpoint/2010/main" val="176226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89373" y="1156766"/>
            <a:ext cx="8229600" cy="2800026"/>
          </a:xfrm>
        </p:spPr>
        <p:txBody>
          <a:bodyPr>
            <a:normAutofit/>
          </a:bodyPr>
          <a:lstStyle/>
          <a:p>
            <a:pPr marL="466725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What policies at the district level promote productive continuity at the classroom level?</a:t>
            </a:r>
          </a:p>
          <a:p>
            <a:pPr marL="466725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How are district policies mediated by policies and practices at the school level?</a:t>
            </a:r>
          </a:p>
          <a:p>
            <a:pPr marL="466725" lvl="1" indent="-400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How are policies and practices at the district and school levels affected by state policies</a:t>
            </a:r>
            <a:r>
              <a:rPr lang="en-US" sz="2800" dirty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5" name="Picture 3" descr="C:\Users\stipek\AppData\Local\Microsoft\Windows\Temporary Internet Files\Content.IE5\E3TI736Y\School_Building_21611_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56" y="5060792"/>
            <a:ext cx="1346437" cy="12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tipek\AppData\Local\Microsoft\Windows\Temporary Internet Files\Content.IE5\72J1HGT5\kids_classroo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45" y="3810717"/>
            <a:ext cx="1552937" cy="11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tipek\AppData\Local\Microsoft\Windows\Temporary Internet Files\Content.IE5\A49FIY0R\capitol-building-clipart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28" y="3926001"/>
            <a:ext cx="1331308" cy="12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cxnSpLocks/>
            <a:stCxn id="3081" idx="2"/>
          </p:cNvCxnSpPr>
          <p:nvPr/>
        </p:nvCxnSpPr>
        <p:spPr>
          <a:xfrm>
            <a:off x="2542882" y="5148631"/>
            <a:ext cx="890312" cy="8018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677392" y="5060791"/>
            <a:ext cx="751720" cy="8896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04949" y="5950462"/>
            <a:ext cx="826006" cy="243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8235136" y="4552711"/>
            <a:ext cx="786945" cy="26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hool Counselor Blog: Social Skills Through Social Stori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603" y="4110401"/>
            <a:ext cx="1429159" cy="950391"/>
          </a:xfrm>
          <a:prstGeom prst="rect">
            <a:avLst/>
          </a:prstGeom>
        </p:spPr>
      </p:pic>
      <p:pic>
        <p:nvPicPr>
          <p:cNvPr id="14" name="Picture 13" descr="Federal Office Building (New York City) - Wikipedi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90" y="5454410"/>
            <a:ext cx="981307" cy="1308410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3258031" y="4846462"/>
            <a:ext cx="2072924" cy="6079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E65D3E-7B9E-9A4B-BBB9-C30630474B44}"/>
              </a:ext>
            </a:extLst>
          </p:cNvPr>
          <p:cNvSpPr txBox="1"/>
          <p:nvPr/>
        </p:nvSpPr>
        <p:spPr>
          <a:xfrm>
            <a:off x="2988039" y="233436"/>
            <a:ext cx="6277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DREME COHERE Study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930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66256"/>
            <a:ext cx="7315200" cy="93102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97280"/>
            <a:ext cx="7886700" cy="4745124"/>
          </a:xfrm>
        </p:spPr>
        <p:txBody>
          <a:bodyPr/>
          <a:lstStyle/>
          <a:p>
            <a:pPr marL="466725" indent="-466725">
              <a:lnSpc>
                <a:spcPct val="100000"/>
              </a:lnSpc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dirty="0"/>
              <a:t>Document districts’ and schools’ efforts to create alignment and continuity between </a:t>
            </a:r>
            <a:r>
              <a:rPr lang="en-US" dirty="0" err="1"/>
              <a:t>preK</a:t>
            </a:r>
            <a:r>
              <a:rPr lang="en-US" dirty="0"/>
              <a:t> and early elementary mathematics</a:t>
            </a:r>
          </a:p>
          <a:p>
            <a:pPr marL="466725" indent="-466725">
              <a:lnSpc>
                <a:spcPct val="100000"/>
              </a:lnSpc>
              <a:spcAft>
                <a:spcPts val="1200"/>
              </a:spcAft>
              <a:buClr>
                <a:srgbClr val="00529B"/>
              </a:buClr>
              <a:buFont typeface="Wingdings" pitchFamily="2" charset="2"/>
              <a:buChar char="§"/>
            </a:pPr>
            <a:r>
              <a:rPr lang="en-US" dirty="0"/>
              <a:t>Investigate how these efforts are experienced by teachers and students</a:t>
            </a:r>
          </a:p>
          <a:p>
            <a:pPr marL="466725" indent="-466725">
              <a:lnSpc>
                <a:spcPct val="100000"/>
              </a:lnSpc>
              <a:buClr>
                <a:srgbClr val="00529B"/>
              </a:buClr>
              <a:buFont typeface="Wingdings" pitchFamily="2" charset="2"/>
              <a:buChar char="§"/>
            </a:pPr>
            <a:r>
              <a:rPr lang="en-US" dirty="0"/>
              <a:t>Measure how these efforts influence students’ learning opportunities, perceptions of mathematics, and proficiency</a:t>
            </a:r>
          </a:p>
        </p:txBody>
      </p:sp>
      <p:pic>
        <p:nvPicPr>
          <p:cNvPr id="4" name="pp04.jpg" descr="/Users/LabMercury/Dropbox (IABC)/LabMercury/DREME/PRESENTATION/pp04.jpg">
            <a:extLst>
              <a:ext uri="{FF2B5EF4-FFF2-40B4-BE49-F238E27FC236}">
                <a16:creationId xmlns:a16="http://schemas.microsoft.com/office/drawing/2014/main" id="{556BD898-5334-EE40-9B83-8230A679B5EA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16843"/>
            <a:ext cx="9153144" cy="5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06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le Slide with Reverse Logo no bullets Oct 2019" id="{A6218D07-F320-4AB4-BAA8-7185DAD57AAE}" vid="{5E3F49E3-ABBA-4886-97D7-17F711A57D3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">
  <a:themeElements>
    <a:clrScheme name="Custom 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69AA"/>
      </a:accent1>
      <a:accent2>
        <a:srgbClr val="C3203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73B3852-DAE4-2B42-8DD5-BCEBF2418D44}" vid="{396DAAB6-9C81-C349-95A7-26545E7BCA76}"/>
    </a:ext>
  </a:extLst>
</a:theme>
</file>

<file path=ppt/theme/theme7.xml><?xml version="1.0" encoding="utf-8"?>
<a:theme xmlns:a="http://schemas.openxmlformats.org/drawingml/2006/main" name="NP-3C_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3C_Basic" id="{C5EC866B-EC33-FA40-B3E1-17DFD7EBE44E}" vid="{6B988021-36A8-9E46-9E65-6B2282E4ED25}"/>
    </a:ext>
  </a:extLst>
</a:theme>
</file>

<file path=ppt/theme/theme8.xml><?xml version="1.0" encoding="utf-8"?>
<a:theme xmlns:a="http://schemas.openxmlformats.org/drawingml/2006/main" name="1_Custom Design">
  <a:themeElements>
    <a:clrScheme name="1_Custom Design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FF66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5C00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4B056B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046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5C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BA23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81F2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8BB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D9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A8CEA15B0D9C4ABAF6645888780B69" ma:contentTypeVersion="13" ma:contentTypeDescription="Create a new document." ma:contentTypeScope="" ma:versionID="70184ca8407921943b5e7c5b9c5d43a7">
  <xsd:schema xmlns:xsd="http://www.w3.org/2001/XMLSchema" xmlns:xs="http://www.w3.org/2001/XMLSchema" xmlns:p="http://schemas.microsoft.com/office/2006/metadata/properties" xmlns:ns2="3bc9279c-fece-4f8a-b9f6-4e12eb94a1e6" xmlns:ns3="c3e2ef47-c910-4913-a183-217dee2be5b7" targetNamespace="http://schemas.microsoft.com/office/2006/metadata/properties" ma:root="true" ma:fieldsID="610820b9fd6783fa4a12b9d4177c54a6" ns2:_="" ns3:_="">
    <xsd:import namespace="3bc9279c-fece-4f8a-b9f6-4e12eb94a1e6"/>
    <xsd:import namespace="c3e2ef47-c910-4913-a183-217dee2be5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9279c-fece-4f8a-b9f6-4e12eb94a1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2ef47-c910-4913-a183-217dee2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27ABA6-D500-4801-82F1-9F2E3494229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7F3FA3-CB7C-4AF3-AAC3-CE73065225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1ED2C-B870-43C9-BBC5-DA4EFD07BB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9279c-fece-4f8a-b9f6-4e12eb94a1e6"/>
    <ds:schemaRef ds:uri="c3e2ef47-c910-4913-a183-217dee2be5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2097</Words>
  <Application>Microsoft Office PowerPoint</Application>
  <PresentationFormat>Widescreen</PresentationFormat>
  <Paragraphs>270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Georgia</vt:lpstr>
      <vt:lpstr>NeueHaasGroteskText Std</vt:lpstr>
      <vt:lpstr>Noto Sans Symbols</vt:lpstr>
      <vt:lpstr>Trebuchet MS</vt:lpstr>
      <vt:lpstr>Wingdings</vt:lpstr>
      <vt:lpstr>1_Office Theme</vt:lpstr>
      <vt:lpstr>MN.IT</vt:lpstr>
      <vt:lpstr>Office Theme</vt:lpstr>
      <vt:lpstr>Urban</vt:lpstr>
      <vt:lpstr>2_Office Theme</vt:lpstr>
      <vt:lpstr>3_Office Theme</vt:lpstr>
      <vt:lpstr>NP-3C_Basic</vt:lpstr>
      <vt:lpstr>1_Custom Design</vt:lpstr>
      <vt:lpstr>1_Office Theme</vt:lpstr>
      <vt:lpstr>Office Theme</vt:lpstr>
      <vt:lpstr>Coordination Case Study: An Illustrative Example from California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</vt:lpstr>
      <vt:lpstr>PowerPoint Presentation</vt:lpstr>
      <vt:lpstr>Approaches to Alignment</vt:lpstr>
      <vt:lpstr>Approaches to Alignment (Cont.)</vt:lpstr>
      <vt:lpstr>Challenges of Fostering Alignment: School Level</vt:lpstr>
      <vt:lpstr>PowerPoint Presentation</vt:lpstr>
      <vt:lpstr>PowerPoint Presentation</vt:lpstr>
      <vt:lpstr>Key Lessons Learned</vt:lpstr>
      <vt:lpstr>Key Lessons Learned</vt:lpstr>
      <vt:lpstr>PowerPoint Presentation</vt:lpstr>
      <vt:lpstr>Leadership Development to Enact Pre-K-3rd Grade Work </vt:lpstr>
      <vt:lpstr>PowerPoint Presentation</vt:lpstr>
      <vt:lpstr>P-3 Leadership Programs</vt:lpstr>
      <vt:lpstr>Leadership Development to Enact Pre-K-3rd Grade Work</vt:lpstr>
      <vt:lpstr>Timeline of MDE’s P3 Professional Learning Engagement</vt:lpstr>
      <vt:lpstr>“Theory of Change” – MN P3 Implementation Model</vt:lpstr>
      <vt:lpstr>Theory of Change</vt:lpstr>
      <vt:lpstr>Statewide Reach</vt:lpstr>
      <vt:lpstr>Sustainability</vt:lpstr>
      <vt:lpstr>Key Partners</vt:lpstr>
      <vt:lpstr>PowerPoint Presentation</vt:lpstr>
      <vt:lpstr>NAESP Pre-K–3 Leadership Academy</vt:lpstr>
      <vt:lpstr>PowerPoint Presentation</vt:lpstr>
      <vt:lpstr>NAESP Pre-K-3 Leadership Academy Structure</vt:lpstr>
      <vt:lpstr>Institution of Higher Education Approach</vt:lpstr>
      <vt:lpstr>www.nationalp-3center.org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Development to Enact Pre-K-3rd Grade Work</dc:title>
  <dc:creator>Kauerz, Kristie</dc:creator>
  <cp:lastModifiedBy>Tiffany Ferrette</cp:lastModifiedBy>
  <cp:revision>11</cp:revision>
  <dcterms:created xsi:type="dcterms:W3CDTF">2020-08-06T16:23:40Z</dcterms:created>
  <dcterms:modified xsi:type="dcterms:W3CDTF">2020-09-17T16:21:58Z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0x01010066A8CEA15B0D9C4ABAF6645888780B69</vt:lpwstr>
  </property>
</Properties>
</file>